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56" r:id="rId2"/>
    <p:sldId id="260" r:id="rId3"/>
    <p:sldId id="257" r:id="rId4"/>
    <p:sldId id="258" r:id="rId5"/>
    <p:sldId id="264" r:id="rId6"/>
    <p:sldId id="259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A526D-8689-4A1B-B8F0-A77663ABD3E7}" type="datetimeFigureOut">
              <a:rPr lang="en-US"/>
              <a:t>3/20/2017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656563-718E-4F22-8580-974E0D07D70B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56563-718E-4F22-8580-974E0D07D70B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81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15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50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60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2274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82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40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1094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4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99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2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01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84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28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76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31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40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127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Milestone Five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Florida Tech IGVC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Milestone 5 Matrix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4405188"/>
              </p:ext>
            </p:extLst>
          </p:nvPr>
        </p:nvGraphicFramePr>
        <p:xfrm>
          <a:off x="646111" y="1185333"/>
          <a:ext cx="9869488" cy="50800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4495">
                  <a:extLst>
                    <a:ext uri="{9D8B030D-6E8A-4147-A177-3AD203B41FA5}">
                      <a16:colId xmlns:a16="http://schemas.microsoft.com/office/drawing/2014/main" val="2628676643"/>
                    </a:ext>
                  </a:extLst>
                </a:gridCol>
                <a:gridCol w="2657170">
                  <a:extLst>
                    <a:ext uri="{9D8B030D-6E8A-4147-A177-3AD203B41FA5}">
                      <a16:colId xmlns:a16="http://schemas.microsoft.com/office/drawing/2014/main" val="4160603415"/>
                    </a:ext>
                  </a:extLst>
                </a:gridCol>
                <a:gridCol w="2008841">
                  <a:extLst>
                    <a:ext uri="{9D8B030D-6E8A-4147-A177-3AD203B41FA5}">
                      <a16:colId xmlns:a16="http://schemas.microsoft.com/office/drawing/2014/main" val="2153666646"/>
                    </a:ext>
                  </a:extLst>
                </a:gridCol>
                <a:gridCol w="933026">
                  <a:extLst>
                    <a:ext uri="{9D8B030D-6E8A-4147-A177-3AD203B41FA5}">
                      <a16:colId xmlns:a16="http://schemas.microsoft.com/office/drawing/2014/main" val="1094277426"/>
                    </a:ext>
                  </a:extLst>
                </a:gridCol>
                <a:gridCol w="1144059">
                  <a:extLst>
                    <a:ext uri="{9D8B030D-6E8A-4147-A177-3AD203B41FA5}">
                      <a16:colId xmlns:a16="http://schemas.microsoft.com/office/drawing/2014/main" val="2398072517"/>
                    </a:ext>
                  </a:extLst>
                </a:gridCol>
                <a:gridCol w="1490967">
                  <a:extLst>
                    <a:ext uri="{9D8B030D-6E8A-4147-A177-3AD203B41FA5}">
                      <a16:colId xmlns:a16="http://schemas.microsoft.com/office/drawing/2014/main" val="2871676148"/>
                    </a:ext>
                  </a:extLst>
                </a:gridCol>
                <a:gridCol w="1160930">
                  <a:extLst>
                    <a:ext uri="{9D8B030D-6E8A-4147-A177-3AD203B41FA5}">
                      <a16:colId xmlns:a16="http://schemas.microsoft.com/office/drawing/2014/main" val="3089674866"/>
                    </a:ext>
                  </a:extLst>
                </a:gridCol>
              </a:tblGrid>
              <a:tr h="535709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#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Task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% Complete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Brent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Adam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Chris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Will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9218292"/>
                  </a:ext>
                </a:extLst>
              </a:tr>
              <a:tr h="3644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LiDAR &amp; Lines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75%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15%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85%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830690"/>
                  </a:ext>
                </a:extLst>
              </a:tr>
              <a:tr h="3644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Software Integration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67%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25%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25%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25%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25%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6094861"/>
                  </a:ext>
                </a:extLst>
              </a:tr>
              <a:tr h="3644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Software Testing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25%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25%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25%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25%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6747319"/>
                  </a:ext>
                </a:extLst>
              </a:tr>
              <a:tr h="3644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Hardware Integration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25%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25%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25%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25%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25%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2766380"/>
                  </a:ext>
                </a:extLst>
              </a:tr>
              <a:tr h="3644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Motion Planning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2327162"/>
                  </a:ext>
                </a:extLst>
              </a:tr>
              <a:tr h="3644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GUI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75%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6573382"/>
                  </a:ext>
                </a:extLst>
              </a:tr>
              <a:tr h="7478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Startup, Control, Logging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0114583"/>
                  </a:ext>
                </a:extLst>
              </a:tr>
              <a:tr h="7478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Comm. Maintenance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1348934"/>
                  </a:ext>
                </a:extLst>
              </a:tr>
              <a:tr h="3644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IOP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588952"/>
                  </a:ext>
                </a:extLst>
              </a:tr>
              <a:tr h="4975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Create Poster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25%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25%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25%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25%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3675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392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Navigation &amp;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D* Lite implementation complete</a:t>
            </a:r>
          </a:p>
          <a:p>
            <a:pPr lvl="1"/>
            <a:r>
              <a:rPr lang="en-US"/>
              <a:t>Dimension concerning orientation added</a:t>
            </a:r>
          </a:p>
          <a:p>
            <a:pPr lvl="1"/>
            <a:r>
              <a:rPr lang="en-US"/>
              <a:t>Significant speed and accuracy improvement</a:t>
            </a:r>
          </a:p>
          <a:p>
            <a:r>
              <a:rPr lang="en-US"/>
              <a:t>Next Steps:</a:t>
            </a:r>
          </a:p>
          <a:p>
            <a:pPr lvl="1"/>
            <a:r>
              <a:rPr lang="en-US"/>
              <a:t>Short sim for testing</a:t>
            </a:r>
          </a:p>
          <a:p>
            <a:pPr lvl="1"/>
            <a:r>
              <a:rPr lang="en-US"/>
              <a:t>Interface for incoming lines and obstacles</a:t>
            </a:r>
          </a:p>
          <a:p>
            <a:pPr lvl="1"/>
            <a:r>
              <a:rPr lang="en-US"/>
              <a:t>Live testing</a:t>
            </a:r>
          </a:p>
        </p:txBody>
      </p:sp>
    </p:spTree>
    <p:extLst>
      <p:ext uri="{BB962C8B-B14F-4D97-AF65-F5344CB8AC3E}">
        <p14:creationId xmlns:p14="http://schemas.microsoft.com/office/powerpoint/2010/main" val="2614266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Line detection on course-like conditions functional</a:t>
            </a:r>
          </a:p>
          <a:p>
            <a:pPr lvl="1"/>
            <a:r>
              <a:rPr lang="en-US"/>
              <a:t>Some issues with half-sun, half-shade images</a:t>
            </a:r>
          </a:p>
          <a:p>
            <a:pPr lvl="1"/>
            <a:r>
              <a:rPr lang="en-US"/>
              <a:t>Able to see obstacles</a:t>
            </a:r>
          </a:p>
          <a:p>
            <a:r>
              <a:rPr lang="en-US"/>
              <a:t>Polarizing film reduces glare significantly</a:t>
            </a:r>
          </a:p>
          <a:p>
            <a:r>
              <a:rPr lang="en-US"/>
              <a:t>Next steps</a:t>
            </a:r>
          </a:p>
          <a:p>
            <a:pPr lvl="1"/>
            <a:r>
              <a:rPr lang="en-US"/>
              <a:t>Converting lines into format understandable by motion planner</a:t>
            </a:r>
          </a:p>
          <a:p>
            <a:pPr lvl="1"/>
            <a:r>
              <a:rPr lang="en-US"/>
              <a:t>Working with half and half images</a:t>
            </a:r>
          </a:p>
          <a:p>
            <a:pPr lvl="1"/>
            <a:r>
              <a:rPr lang="en-US"/>
              <a:t>Potentially working on obstacle detection</a:t>
            </a:r>
          </a:p>
        </p:txBody>
      </p:sp>
    </p:spTree>
    <p:extLst>
      <p:ext uri="{BB962C8B-B14F-4D97-AF65-F5344CB8AC3E}">
        <p14:creationId xmlns:p14="http://schemas.microsoft.com/office/powerpoint/2010/main" val="3167385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20634"/>
            <a:ext cx="9404723" cy="1400530"/>
          </a:xfrm>
        </p:spPr>
        <p:txBody>
          <a:bodyPr/>
          <a:lstStyle/>
          <a:p>
            <a:r>
              <a:rPr lang="en-US"/>
              <a:t>Line Detection Video</a:t>
            </a:r>
          </a:p>
        </p:txBody>
      </p:sp>
      <p:pic>
        <p:nvPicPr>
          <p:cNvPr id="9" name="processed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63706" y="2475540"/>
            <a:ext cx="4816589" cy="2710092"/>
          </a:xfrm>
        </p:spPr>
      </p:pic>
      <p:pic>
        <p:nvPicPr>
          <p:cNvPr id="8" name="test (1)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6111" y="2491438"/>
            <a:ext cx="4760078" cy="2678296"/>
          </a:xfrm>
        </p:spPr>
      </p:pic>
    </p:spTree>
    <p:extLst>
      <p:ext uri="{BB962C8B-B14F-4D97-AF65-F5344CB8AC3E}">
        <p14:creationId xmlns:p14="http://schemas.microsoft.com/office/powerpoint/2010/main" val="358346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Interface for ROS written</a:t>
            </a:r>
          </a:p>
          <a:p>
            <a:r>
              <a:rPr lang="en-US"/>
              <a:t>C++ components cleaned up</a:t>
            </a:r>
          </a:p>
          <a:p>
            <a:r>
              <a:rPr lang="en-US"/>
              <a:t>Next Steps</a:t>
            </a:r>
          </a:p>
          <a:p>
            <a:pPr lvl="1"/>
            <a:r>
              <a:rPr lang="en-US"/>
              <a:t>Get FSU to post their code</a:t>
            </a:r>
          </a:p>
          <a:p>
            <a:pPr lvl="1"/>
            <a:r>
              <a:rPr lang="en-US"/>
              <a:t>Write unit for LiDAR</a:t>
            </a:r>
          </a:p>
        </p:txBody>
      </p:sp>
    </p:spTree>
    <p:extLst>
      <p:ext uri="{BB962C8B-B14F-4D97-AF65-F5344CB8AC3E}">
        <p14:creationId xmlns:p14="http://schemas.microsoft.com/office/powerpoint/2010/main" val="2901238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&amp;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Still developing code</a:t>
            </a:r>
          </a:p>
          <a:p>
            <a:r>
              <a:rPr lang="en-US"/>
              <a:t>Integration with ROS tested</a:t>
            </a:r>
          </a:p>
          <a:p>
            <a:r>
              <a:rPr lang="en-US"/>
              <a:t>FSU not allowed to send LiDAR</a:t>
            </a:r>
          </a:p>
          <a:p>
            <a:r>
              <a:rPr lang="en-US"/>
              <a:t>Robot not shipped</a:t>
            </a:r>
          </a:p>
          <a:p>
            <a:r>
              <a:rPr lang="en-US"/>
              <a:t>Next steps</a:t>
            </a:r>
          </a:p>
          <a:p>
            <a:pPr lvl="1"/>
            <a:r>
              <a:rPr lang="en-US"/>
              <a:t>Get the robot</a:t>
            </a:r>
          </a:p>
          <a:p>
            <a:pPr lvl="1"/>
            <a:r>
              <a:rPr lang="en-US"/>
              <a:t>Write short sim for motion planner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88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INS ROS node operational</a:t>
            </a:r>
          </a:p>
          <a:p>
            <a:r>
              <a:rPr lang="en-US"/>
              <a:t>Robot localization taking encoder values and GPS data</a:t>
            </a:r>
          </a:p>
          <a:p>
            <a:r>
              <a:rPr lang="en-US"/>
              <a:t>Potentially use triangulation within the motion planner or using the LiDAR to get absolute position</a:t>
            </a:r>
          </a:p>
          <a:p>
            <a:r>
              <a:rPr lang="en-US"/>
              <a:t>Next steps</a:t>
            </a:r>
          </a:p>
          <a:p>
            <a:pPr lvl="1"/>
            <a:r>
              <a:rPr lang="en-US"/>
              <a:t>FSU is benchmarking the INS</a:t>
            </a:r>
          </a:p>
          <a:p>
            <a:pPr lvl="1"/>
            <a:r>
              <a:rPr lang="en-US"/>
              <a:t>Begin looking at triangulation / trilateration</a:t>
            </a:r>
          </a:p>
        </p:txBody>
      </p:sp>
    </p:spTree>
    <p:extLst>
      <p:ext uri="{BB962C8B-B14F-4D97-AF65-F5344CB8AC3E}">
        <p14:creationId xmlns:p14="http://schemas.microsoft.com/office/powerpoint/2010/main" val="2646033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20482"/>
          </a:xfrm>
        </p:spPr>
        <p:txBody>
          <a:bodyPr/>
          <a:lstStyle/>
          <a:p>
            <a:r>
              <a:rPr lang="en-US"/>
              <a:t>Milestone 6 Matrix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8184213"/>
              </p:ext>
            </p:extLst>
          </p:nvPr>
        </p:nvGraphicFramePr>
        <p:xfrm>
          <a:off x="646111" y="1625600"/>
          <a:ext cx="9852557" cy="47074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7890">
                  <a:extLst>
                    <a:ext uri="{9D8B030D-6E8A-4147-A177-3AD203B41FA5}">
                      <a16:colId xmlns:a16="http://schemas.microsoft.com/office/drawing/2014/main" val="2497267690"/>
                    </a:ext>
                  </a:extLst>
                </a:gridCol>
                <a:gridCol w="2936820">
                  <a:extLst>
                    <a:ext uri="{9D8B030D-6E8A-4147-A177-3AD203B41FA5}">
                      <a16:colId xmlns:a16="http://schemas.microsoft.com/office/drawing/2014/main" val="4147712607"/>
                    </a:ext>
                  </a:extLst>
                </a:gridCol>
                <a:gridCol w="1705251">
                  <a:extLst>
                    <a:ext uri="{9D8B030D-6E8A-4147-A177-3AD203B41FA5}">
                      <a16:colId xmlns:a16="http://schemas.microsoft.com/office/drawing/2014/main" val="927629369"/>
                    </a:ext>
                  </a:extLst>
                </a:gridCol>
                <a:gridCol w="1401041">
                  <a:extLst>
                    <a:ext uri="{9D8B030D-6E8A-4147-A177-3AD203B41FA5}">
                      <a16:colId xmlns:a16="http://schemas.microsoft.com/office/drawing/2014/main" val="380944565"/>
                    </a:ext>
                  </a:extLst>
                </a:gridCol>
                <a:gridCol w="1725250">
                  <a:extLst>
                    <a:ext uri="{9D8B030D-6E8A-4147-A177-3AD203B41FA5}">
                      <a16:colId xmlns:a16="http://schemas.microsoft.com/office/drawing/2014/main" val="2690008828"/>
                    </a:ext>
                  </a:extLst>
                </a:gridCol>
                <a:gridCol w="1326305">
                  <a:extLst>
                    <a:ext uri="{9D8B030D-6E8A-4147-A177-3AD203B41FA5}">
                      <a16:colId xmlns:a16="http://schemas.microsoft.com/office/drawing/2014/main" val="2102462888"/>
                    </a:ext>
                  </a:extLst>
                </a:gridCol>
              </a:tblGrid>
              <a:tr h="588045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#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Task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Brent Allard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Adam Hill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Chris </a:t>
                      </a:r>
                      <a:r>
                        <a:rPr lang="en-US" sz="2000" err="1">
                          <a:effectLst/>
                        </a:rPr>
                        <a:t>Kocsis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Will </a:t>
                      </a:r>
                      <a:r>
                        <a:rPr lang="en-US" sz="2000" err="1">
                          <a:effectLst/>
                        </a:rPr>
                        <a:t>Nyff</a:t>
                      </a:r>
                      <a:r>
                        <a:rPr lang="en-US" sz="2000">
                          <a:effectLst/>
                        </a:rPr>
                        <a:t>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0042838"/>
                  </a:ext>
                </a:extLst>
              </a:tr>
              <a:tr h="5884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LiDAR &amp; Lines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25%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75%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1394409"/>
                  </a:ext>
                </a:extLst>
              </a:tr>
              <a:tr h="5884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Testing &amp; Integration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25%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25%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25%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25%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8667191"/>
                  </a:ext>
                </a:extLst>
              </a:tr>
              <a:tr h="5884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Motion Planning &amp; GUI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9913939"/>
                  </a:ext>
                </a:extLst>
              </a:tr>
              <a:tr h="5884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Startup, Control, &amp; IOP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60%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30%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6748856"/>
                  </a:ext>
                </a:extLst>
              </a:tr>
              <a:tr h="5884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Comm. Maintenance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70%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5523912"/>
                  </a:ext>
                </a:extLst>
              </a:tr>
              <a:tr h="5884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Demo Video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25%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25%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25%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25%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9651314"/>
                  </a:ext>
                </a:extLst>
              </a:tr>
              <a:tr h="5884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Documentation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25%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25%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25%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25%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2122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5058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</Words>
  <Application>Microsoft Office PowerPoint</Application>
  <PresentationFormat>Widescreen</PresentationFormat>
  <Paragraphs>169</Paragraphs>
  <Slides>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Gothic</vt:lpstr>
      <vt:lpstr>Times New Roman</vt:lpstr>
      <vt:lpstr>Wingdings 3</vt:lpstr>
      <vt:lpstr>Ion</vt:lpstr>
      <vt:lpstr>Milestone Five</vt:lpstr>
      <vt:lpstr>Milestone 5 Matrix</vt:lpstr>
      <vt:lpstr>Navigation &amp; GUI</vt:lpstr>
      <vt:lpstr>Line Detection</vt:lpstr>
      <vt:lpstr>Line Detection Video</vt:lpstr>
      <vt:lpstr>Communication</vt:lpstr>
      <vt:lpstr>Integration &amp; Testing</vt:lpstr>
      <vt:lpstr>Position</vt:lpstr>
      <vt:lpstr>Milestone 6 Matrix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Five</dc:title>
  <cp:lastModifiedBy>William Nyffenegger</cp:lastModifiedBy>
  <cp:revision>1</cp:revision>
  <dcterms:modified xsi:type="dcterms:W3CDTF">2017-03-20T22:55:45Z</dcterms:modified>
</cp:coreProperties>
</file>